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94" r:id="rId3"/>
    <p:sldId id="276" r:id="rId4"/>
    <p:sldId id="277" r:id="rId5"/>
    <p:sldId id="278" r:id="rId6"/>
    <p:sldId id="266" r:id="rId7"/>
    <p:sldId id="27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3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9A5DE4-7A65-4255-85BB-3D4099AB1DDE}" type="datetimeFigureOut">
              <a:rPr lang="en-IN" smtClean="0"/>
              <a:t>21-01-2022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64B8D8-71D5-44E5-BE8F-92BD0BB81A6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34534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891c60be0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891c60be0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603890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419574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891c60be0c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891c60be0c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682261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3999C-242D-4681-86C9-4E446AE565C9}" type="datetimeFigureOut">
              <a:rPr lang="en-IN" smtClean="0"/>
              <a:t>21-01-2022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CC95C-81BD-4B53-A541-D7FE430B562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65955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3999C-242D-4681-86C9-4E446AE565C9}" type="datetimeFigureOut">
              <a:rPr lang="en-IN" smtClean="0"/>
              <a:t>21-01-2022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CC95C-81BD-4B53-A541-D7FE430B562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42629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3999C-242D-4681-86C9-4E446AE565C9}" type="datetimeFigureOut">
              <a:rPr lang="en-IN" smtClean="0"/>
              <a:t>21-01-2022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CC95C-81BD-4B53-A541-D7FE430B562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02933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3999C-242D-4681-86C9-4E446AE565C9}" type="datetimeFigureOut">
              <a:rPr lang="en-IN" smtClean="0"/>
              <a:t>21-01-2022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CC95C-81BD-4B53-A541-D7FE430B562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00434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3999C-242D-4681-86C9-4E446AE565C9}" type="datetimeFigureOut">
              <a:rPr lang="en-IN" smtClean="0"/>
              <a:t>21-01-2022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CC95C-81BD-4B53-A541-D7FE430B562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7231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3999C-242D-4681-86C9-4E446AE565C9}" type="datetimeFigureOut">
              <a:rPr lang="en-IN" smtClean="0"/>
              <a:t>21-01-2022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CC95C-81BD-4B53-A541-D7FE430B562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20154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3999C-242D-4681-86C9-4E446AE565C9}" type="datetimeFigureOut">
              <a:rPr lang="en-IN" smtClean="0"/>
              <a:t>21-01-2022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CC95C-81BD-4B53-A541-D7FE430B562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8571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3999C-242D-4681-86C9-4E446AE565C9}" type="datetimeFigureOut">
              <a:rPr lang="en-IN" smtClean="0"/>
              <a:t>21-01-2022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CC95C-81BD-4B53-A541-D7FE430B562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09584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3999C-242D-4681-86C9-4E446AE565C9}" type="datetimeFigureOut">
              <a:rPr lang="en-IN" smtClean="0"/>
              <a:t>21-01-2022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CC95C-81BD-4B53-A541-D7FE430B562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81352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3999C-242D-4681-86C9-4E446AE565C9}" type="datetimeFigureOut">
              <a:rPr lang="en-IN" smtClean="0"/>
              <a:t>21-01-2022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CC95C-81BD-4B53-A541-D7FE430B562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81883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3999C-242D-4681-86C9-4E446AE565C9}" type="datetimeFigureOut">
              <a:rPr lang="en-IN" smtClean="0"/>
              <a:t>21-01-2022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CC95C-81BD-4B53-A541-D7FE430B562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34645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73999C-242D-4681-86C9-4E446AE565C9}" type="datetimeFigureOut">
              <a:rPr lang="en-IN" smtClean="0"/>
              <a:t>21-01-2022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CC95C-81BD-4B53-A541-D7FE430B562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72175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5000"/>
            <a:lum/>
          </a:blip>
          <a:srcRect/>
          <a:stretch>
            <a:fillRect l="-17000" r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40042" y="692293"/>
            <a:ext cx="9384631" cy="2628423"/>
          </a:xfrm>
        </p:spPr>
        <p:txBody>
          <a:bodyPr>
            <a:normAutofit/>
          </a:bodyPr>
          <a:lstStyle/>
          <a:p>
            <a:r>
              <a:rPr lang="en-IN" b="1" dirty="0">
                <a:solidFill>
                  <a:srgbClr val="FF0000"/>
                </a:solidFill>
              </a:rPr>
              <a:t>AR – VR in Education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2443" y="4168464"/>
            <a:ext cx="9144000" cy="1655762"/>
          </a:xfrm>
        </p:spPr>
        <p:txBody>
          <a:bodyPr/>
          <a:lstStyle/>
          <a:p>
            <a:r>
              <a:rPr lang="en-IN" b="1" dirty="0" err="1">
                <a:solidFill>
                  <a:srgbClr val="FF0000"/>
                </a:solidFill>
              </a:rPr>
              <a:t>Dr.</a:t>
            </a:r>
            <a:r>
              <a:rPr lang="en-IN" b="1" dirty="0">
                <a:solidFill>
                  <a:srgbClr val="FF0000"/>
                </a:solidFill>
              </a:rPr>
              <a:t> </a:t>
            </a:r>
            <a:r>
              <a:rPr lang="en-IN" b="1" dirty="0" err="1">
                <a:solidFill>
                  <a:srgbClr val="FF0000"/>
                </a:solidFill>
              </a:rPr>
              <a:t>Yash</a:t>
            </a:r>
            <a:r>
              <a:rPr lang="en-IN" b="1" dirty="0">
                <a:solidFill>
                  <a:srgbClr val="FF0000"/>
                </a:solidFill>
              </a:rPr>
              <a:t> Paul Sharma</a:t>
            </a:r>
          </a:p>
        </p:txBody>
      </p:sp>
    </p:spTree>
    <p:extLst>
      <p:ext uri="{BB962C8B-B14F-4D97-AF65-F5344CB8AC3E}">
        <p14:creationId xmlns:p14="http://schemas.microsoft.com/office/powerpoint/2010/main" val="1683740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1393D263-C999-48F4-BC9C-168388447FC0}"/>
              </a:ext>
            </a:extLst>
          </p:cNvPr>
          <p:cNvSpPr/>
          <p:nvPr/>
        </p:nvSpPr>
        <p:spPr>
          <a:xfrm>
            <a:off x="1949115" y="392712"/>
            <a:ext cx="4519866" cy="114326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/>
              <a:t>Document</a:t>
            </a:r>
            <a:endParaRPr lang="en-IN" sz="6000" b="1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AD767795-4DF1-459A-A07D-723340E37AFE}"/>
              </a:ext>
            </a:extLst>
          </p:cNvPr>
          <p:cNvSpPr/>
          <p:nvPr/>
        </p:nvSpPr>
        <p:spPr>
          <a:xfrm>
            <a:off x="6300537" y="1359842"/>
            <a:ext cx="4519866" cy="114326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/>
              <a:t>Image</a:t>
            </a:r>
            <a:endParaRPr lang="en-IN" sz="6000" b="1" dirty="0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278B0AE0-5021-4DE1-970E-A2FC09F73E3B}"/>
              </a:ext>
            </a:extLst>
          </p:cNvPr>
          <p:cNvSpPr/>
          <p:nvPr/>
        </p:nvSpPr>
        <p:spPr>
          <a:xfrm>
            <a:off x="1949115" y="2357263"/>
            <a:ext cx="4519866" cy="114326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/>
              <a:t>Audio</a:t>
            </a:r>
            <a:endParaRPr lang="en-IN" sz="4800" b="1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A1214610-22BB-43EC-AFCF-BAE25F1ADE51}"/>
              </a:ext>
            </a:extLst>
          </p:cNvPr>
          <p:cNvSpPr/>
          <p:nvPr/>
        </p:nvSpPr>
        <p:spPr>
          <a:xfrm>
            <a:off x="6300537" y="3362448"/>
            <a:ext cx="4519866" cy="114326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/>
              <a:t>Video</a:t>
            </a:r>
            <a:endParaRPr lang="en-IN" sz="6000" b="1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C4C0A5C3-9892-444F-986C-603E327829F3}"/>
              </a:ext>
            </a:extLst>
          </p:cNvPr>
          <p:cNvSpPr/>
          <p:nvPr/>
        </p:nvSpPr>
        <p:spPr>
          <a:xfrm>
            <a:off x="1949115" y="4359869"/>
            <a:ext cx="4519866" cy="114326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/>
              <a:t>interactive</a:t>
            </a:r>
            <a:endParaRPr lang="en-IN" sz="6000" b="1" dirty="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C4A23B07-DB6D-4040-9FC0-6126FFDC85EB}"/>
              </a:ext>
            </a:extLst>
          </p:cNvPr>
          <p:cNvSpPr/>
          <p:nvPr/>
        </p:nvSpPr>
        <p:spPr>
          <a:xfrm>
            <a:off x="6300537" y="5365054"/>
            <a:ext cx="4519866" cy="114326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/>
              <a:t>Immersive</a:t>
            </a:r>
            <a:endParaRPr lang="en-IN" sz="4800" b="1" dirty="0"/>
          </a:p>
        </p:txBody>
      </p:sp>
    </p:spTree>
    <p:extLst>
      <p:ext uri="{BB962C8B-B14F-4D97-AF65-F5344CB8AC3E}">
        <p14:creationId xmlns:p14="http://schemas.microsoft.com/office/powerpoint/2010/main" val="4270316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891c60be0c_0_0"/>
          <p:cNvSpPr txBox="1">
            <a:spLocks noGrp="1"/>
          </p:cNvSpPr>
          <p:nvPr>
            <p:ph type="title"/>
          </p:nvPr>
        </p:nvSpPr>
        <p:spPr>
          <a:xfrm>
            <a:off x="1981200" y="0"/>
            <a:ext cx="8229600" cy="611400"/>
          </a:xfrm>
          <a:prstGeom prst="rect">
            <a:avLst/>
          </a:prstGeom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 algn="ctr">
              <a:spcBef>
                <a:spcPts val="0"/>
              </a:spcBef>
            </a:pPr>
            <a:r>
              <a:rPr lang="en-IN"/>
              <a:t>AR vs VR vs MR</a:t>
            </a:r>
            <a:endParaRPr/>
          </a:p>
        </p:txBody>
      </p:sp>
      <p:sp>
        <p:nvSpPr>
          <p:cNvPr id="91" name="Google Shape;91;g891c60be0c_0_0"/>
          <p:cNvSpPr txBox="1">
            <a:spLocks noGrp="1"/>
          </p:cNvSpPr>
          <p:nvPr>
            <p:ph type="body" idx="1"/>
          </p:nvPr>
        </p:nvSpPr>
        <p:spPr>
          <a:xfrm>
            <a:off x="798286" y="611400"/>
            <a:ext cx="9649264" cy="5998850"/>
          </a:xfrm>
          <a:prstGeom prst="rect">
            <a:avLst/>
          </a:prstGeom>
        </p:spPr>
        <p:txBody>
          <a:bodyPr spcFirstLastPara="1" vert="horz" wrap="square" lIns="91425" tIns="45700" rIns="91425" bIns="45700" rtlCol="0" anchor="t" anchorCtr="0">
            <a:noAutofit/>
          </a:bodyPr>
          <a:lstStyle/>
          <a:p>
            <a:pPr marL="0" indent="0">
              <a:lnSpc>
                <a:spcPct val="115000"/>
              </a:lnSpc>
              <a:spcBef>
                <a:spcPts val="360"/>
              </a:spcBef>
              <a:buNone/>
            </a:pPr>
            <a:r>
              <a:rPr lang="en-IN" sz="3600" dirty="0"/>
              <a:t>Augmented Reality (AR):</a:t>
            </a:r>
            <a:r>
              <a:rPr lang="en-IN" sz="3600" dirty="0">
                <a:latin typeface="Times New Roman"/>
                <a:ea typeface="Times New Roman"/>
                <a:cs typeface="Times New Roman"/>
                <a:sym typeface="Times New Roman"/>
              </a:rPr>
              <a:t> Augmented reality (AR) is a view of the real and physical world in which users find elements enhanced by computer-generated simulations; by overlaying graphics, music, animations, GPS markers/logs etc. to augment the user environment.</a:t>
            </a:r>
            <a:endParaRPr sz="36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15000"/>
              </a:lnSpc>
              <a:spcBef>
                <a:spcPts val="360"/>
              </a:spcBef>
              <a:buNone/>
            </a:pPr>
            <a:r>
              <a:rPr lang="en-IN" sz="3600" dirty="0" err="1">
                <a:latin typeface="Times New Roman"/>
                <a:ea typeface="Times New Roman"/>
                <a:cs typeface="Times New Roman"/>
                <a:sym typeface="Times New Roman"/>
              </a:rPr>
              <a:t>Eg</a:t>
            </a:r>
            <a:r>
              <a:rPr lang="en-IN" sz="3600" dirty="0"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r>
              <a:rPr lang="en-IN" sz="3600" dirty="0" err="1">
                <a:latin typeface="Times New Roman"/>
                <a:ea typeface="Times New Roman"/>
                <a:cs typeface="Times New Roman"/>
                <a:sym typeface="Times New Roman"/>
              </a:rPr>
              <a:t>Pokeman</a:t>
            </a:r>
            <a:r>
              <a:rPr lang="en-IN" sz="3600" dirty="0">
                <a:latin typeface="Times New Roman"/>
                <a:ea typeface="Times New Roman"/>
                <a:cs typeface="Times New Roman"/>
                <a:sym typeface="Times New Roman"/>
              </a:rPr>
              <a:t> game, NCERT AR App, Google AR</a:t>
            </a:r>
            <a:endParaRPr sz="36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15000"/>
              </a:lnSpc>
              <a:spcBef>
                <a:spcPts val="360"/>
              </a:spcBef>
              <a:buNone/>
            </a:pPr>
            <a:endParaRPr sz="360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26372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"/>
          <p:cNvSpPr txBox="1">
            <a:spLocks noGrp="1"/>
          </p:cNvSpPr>
          <p:nvPr>
            <p:ph type="title"/>
          </p:nvPr>
        </p:nvSpPr>
        <p:spPr>
          <a:xfrm>
            <a:off x="1981200" y="1"/>
            <a:ext cx="8229600" cy="68217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rmAutofit fontScale="90000"/>
          </a:bodyPr>
          <a:lstStyle/>
          <a:p>
            <a:pPr algn="ctr">
              <a:spcBef>
                <a:spcPts val="0"/>
              </a:spcBef>
              <a:buClr>
                <a:schemeClr val="dk1"/>
              </a:buClr>
              <a:buSzPts val="4400"/>
            </a:pPr>
            <a:r>
              <a:rPr lang="en-IN" dirty="0"/>
              <a:t>Virtual Reality</a:t>
            </a:r>
            <a:endParaRPr dirty="0"/>
          </a:p>
        </p:txBody>
      </p:sp>
      <p:sp>
        <p:nvSpPr>
          <p:cNvPr id="97" name="Google Shape;97;p2"/>
          <p:cNvSpPr txBox="1">
            <a:spLocks noGrp="1"/>
          </p:cNvSpPr>
          <p:nvPr>
            <p:ph type="body" idx="1"/>
          </p:nvPr>
        </p:nvSpPr>
        <p:spPr>
          <a:xfrm>
            <a:off x="711200" y="682172"/>
            <a:ext cx="9499600" cy="590119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rmAutofit/>
          </a:bodyPr>
          <a:lstStyle/>
          <a:p>
            <a:pPr marL="342900" indent="-342900">
              <a:spcBef>
                <a:spcPts val="0"/>
              </a:spcBef>
              <a:buClr>
                <a:schemeClr val="dk1"/>
              </a:buClr>
              <a:buSzPts val="3200"/>
            </a:pPr>
            <a:r>
              <a:rPr lang="en-IN" sz="3600" dirty="0"/>
              <a:t>Virtual Reality means feeling the imaginary (virtual) world, it is basically an experience taking place within a simulation, which can be similar to or completely different from the real world. </a:t>
            </a:r>
            <a:endParaRPr sz="3600" dirty="0"/>
          </a:p>
          <a:p>
            <a:pPr marL="342900" indent="-34290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IN" sz="3600" dirty="0"/>
              <a:t>An immersive artificial environment that is created with software and presented to the user in such a way that the user suspends belief and accepts it as a real environment. </a:t>
            </a:r>
            <a:endParaRPr sz="3600" dirty="0"/>
          </a:p>
        </p:txBody>
      </p:sp>
    </p:spTree>
    <p:extLst>
      <p:ext uri="{BB962C8B-B14F-4D97-AF65-F5344CB8AC3E}">
        <p14:creationId xmlns:p14="http://schemas.microsoft.com/office/powerpoint/2010/main" val="33929735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891c60be0c_0_6"/>
          <p:cNvSpPr txBox="1">
            <a:spLocks noGrp="1"/>
          </p:cNvSpPr>
          <p:nvPr>
            <p:ph type="title"/>
          </p:nvPr>
        </p:nvSpPr>
        <p:spPr>
          <a:xfrm>
            <a:off x="1981200" y="1"/>
            <a:ext cx="8229600" cy="768300"/>
          </a:xfrm>
          <a:prstGeom prst="rect">
            <a:avLst/>
          </a:prstGeom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 algn="ctr">
              <a:spcBef>
                <a:spcPts val="0"/>
              </a:spcBef>
            </a:pPr>
            <a:r>
              <a:rPr lang="en-IN"/>
              <a:t>Mixed Reality (MR)</a:t>
            </a:r>
            <a:endParaRPr/>
          </a:p>
        </p:txBody>
      </p:sp>
      <p:sp>
        <p:nvSpPr>
          <p:cNvPr id="103" name="Google Shape;103;g891c60be0c_0_6"/>
          <p:cNvSpPr txBox="1">
            <a:spLocks noGrp="1"/>
          </p:cNvSpPr>
          <p:nvPr>
            <p:ph type="body" idx="1"/>
          </p:nvPr>
        </p:nvSpPr>
        <p:spPr>
          <a:xfrm>
            <a:off x="769257" y="768301"/>
            <a:ext cx="9730043" cy="5864949"/>
          </a:xfrm>
          <a:prstGeom prst="rect">
            <a:avLst/>
          </a:prstGeom>
        </p:spPr>
        <p:txBody>
          <a:bodyPr spcFirstLastPara="1" vert="horz" wrap="square" lIns="91425" tIns="45700" rIns="91425" bIns="45700" rtlCol="0" anchor="t" anchorCtr="0">
            <a:noAutofit/>
          </a:bodyPr>
          <a:lstStyle/>
          <a:p>
            <a:pPr marL="0" indent="0">
              <a:spcBef>
                <a:spcPts val="360"/>
              </a:spcBef>
              <a:buNone/>
            </a:pPr>
            <a:r>
              <a:rPr lang="en-IN" sz="4000" dirty="0">
                <a:latin typeface="Times New Roman"/>
                <a:ea typeface="Times New Roman"/>
                <a:cs typeface="Times New Roman"/>
                <a:sym typeface="Times New Roman"/>
              </a:rPr>
              <a:t>It combines the features of Virtual Reality (VR) and Augmented Reality (AR) and also called </a:t>
            </a:r>
            <a:r>
              <a:rPr lang="en-IN" sz="4000" dirty="0" err="1">
                <a:latin typeface="Times New Roman"/>
                <a:ea typeface="Times New Roman"/>
                <a:cs typeface="Times New Roman"/>
                <a:sym typeface="Times New Roman"/>
              </a:rPr>
              <a:t>Augmento</a:t>
            </a:r>
            <a:r>
              <a:rPr lang="en-IN" sz="4000" dirty="0">
                <a:latin typeface="Times New Roman"/>
                <a:ea typeface="Times New Roman"/>
                <a:cs typeface="Times New Roman"/>
                <a:sym typeface="Times New Roman"/>
              </a:rPr>
              <a:t>-virtual reality. </a:t>
            </a:r>
            <a:endParaRPr sz="40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spcBef>
                <a:spcPts val="360"/>
              </a:spcBef>
              <a:buNone/>
            </a:pPr>
            <a:r>
              <a:rPr lang="en-IN" sz="4000" dirty="0">
                <a:latin typeface="Times New Roman"/>
                <a:ea typeface="Times New Roman"/>
                <a:cs typeface="Times New Roman"/>
                <a:sym typeface="Times New Roman"/>
              </a:rPr>
              <a:t>Mixed Reality merges the physical and virtual worlds, including real and computer-generated objects. </a:t>
            </a:r>
            <a:endParaRPr sz="40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spcBef>
                <a:spcPts val="360"/>
              </a:spcBef>
              <a:buNone/>
            </a:pPr>
            <a:r>
              <a:rPr lang="en-IN" sz="4000" dirty="0">
                <a:latin typeface="Times New Roman"/>
                <a:ea typeface="Times New Roman"/>
                <a:cs typeface="Times New Roman"/>
                <a:sym typeface="Times New Roman"/>
              </a:rPr>
              <a:t>A user can navigate within the environment and interact with both real and virtual objects.</a:t>
            </a:r>
            <a:endParaRPr sz="4000" dirty="0"/>
          </a:p>
        </p:txBody>
      </p:sp>
    </p:spTree>
    <p:extLst>
      <p:ext uri="{BB962C8B-B14F-4D97-AF65-F5344CB8AC3E}">
        <p14:creationId xmlns:p14="http://schemas.microsoft.com/office/powerpoint/2010/main" val="34401572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0" y="234496"/>
            <a:ext cx="10515600" cy="1325563"/>
          </a:xfrm>
        </p:spPr>
        <p:txBody>
          <a:bodyPr/>
          <a:lstStyle/>
          <a:p>
            <a:r>
              <a:rPr lang="en-IN" dirty="0"/>
              <a:t>ICT in Integration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1144" y="1056750"/>
            <a:ext cx="7053942" cy="5226855"/>
          </a:xfrm>
        </p:spPr>
      </p:pic>
    </p:spTree>
    <p:extLst>
      <p:ext uri="{BB962C8B-B14F-4D97-AF65-F5344CB8AC3E}">
        <p14:creationId xmlns:p14="http://schemas.microsoft.com/office/powerpoint/2010/main" val="2046259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0" y="234496"/>
            <a:ext cx="10515600" cy="1325563"/>
          </a:xfrm>
        </p:spPr>
        <p:txBody>
          <a:bodyPr/>
          <a:lstStyle/>
          <a:p>
            <a:r>
              <a:rPr lang="en-IN" dirty="0"/>
              <a:t>ICT in pedagogy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Rounded Rectangle 4"/>
          <p:cNvSpPr/>
          <p:nvPr/>
        </p:nvSpPr>
        <p:spPr>
          <a:xfrm>
            <a:off x="1538514" y="2859314"/>
            <a:ext cx="9593943" cy="2336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8000" b="1" dirty="0"/>
              <a:t>AR Cell</a:t>
            </a:r>
          </a:p>
        </p:txBody>
      </p:sp>
    </p:spTree>
    <p:extLst>
      <p:ext uri="{BB962C8B-B14F-4D97-AF65-F5344CB8AC3E}">
        <p14:creationId xmlns:p14="http://schemas.microsoft.com/office/powerpoint/2010/main" val="42283501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215</Words>
  <Application>Microsoft Office PowerPoint</Application>
  <PresentationFormat>Widescreen</PresentationFormat>
  <Paragraphs>21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AR – VR in Education</vt:lpstr>
      <vt:lpstr>PowerPoint Presentation</vt:lpstr>
      <vt:lpstr>AR vs VR vs MR</vt:lpstr>
      <vt:lpstr>Virtual Reality</vt:lpstr>
      <vt:lpstr>Mixed Reality (MR)</vt:lpstr>
      <vt:lpstr>ICT in Integration</vt:lpstr>
      <vt:lpstr>ICT in pedagogy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practices of ICT in Pedagogy and Evaluation - I</dc:title>
  <dc:creator>NIMR</dc:creator>
  <cp:lastModifiedBy>CIET</cp:lastModifiedBy>
  <cp:revision>38</cp:revision>
  <dcterms:created xsi:type="dcterms:W3CDTF">2020-11-01T14:51:28Z</dcterms:created>
  <dcterms:modified xsi:type="dcterms:W3CDTF">2022-01-21T05:16:44Z</dcterms:modified>
</cp:coreProperties>
</file>